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30"/>
      <p:bold r:id="rId131"/>
    </p:embeddedFont>
    <p:embeddedFont>
      <p:font typeface="Comic Sans MS" panose="030F0702030302020204" pitchFamily="66" charset="0"/>
      <p:regular r:id="rId132"/>
      <p:bold r:id="rId133"/>
      <p:italic r:id="rId134"/>
      <p:boldItalic r:id="rId135"/>
    </p:embeddedFont>
    <p:embeddedFont>
      <p:font typeface="Source Code Pro" panose="020B0604020202020204" pitchFamily="49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17CF9-6E92-46C4-B844-1C13B9D10F22}">
  <a:tblStyle styleId="{51517CF9-6E92-46C4-B844-1C13B9D10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cf530815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cf530815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6b368b1c0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6b368b1c0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b368b1c0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b368b1c0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6b368b1c0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86b368b1c0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b368b1c0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b368b1c0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6b368b1c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6b368b1c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b368b1c0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b368b1c0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6b368b1c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6b368b1c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6b368b1c0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6b368b1c0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6b368b1c0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6b368b1c0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6b368b1c0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6b368b1c0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cf530815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cf530815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b368b1c0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6b368b1c0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6b368b1c0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6b368b1c0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86b368b1c0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86b368b1c0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86b368b1c0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86b368b1c0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6b368b1c0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6b368b1c0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86b368b1c0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86b368b1c0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b368b1c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b368b1c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6b368b1c0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6b368b1c0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86b368b1c0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86b368b1c0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6b368b1c0_0_1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6b368b1c0_0_1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cf530815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cf530815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e507d0f2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e507d0f2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e507d0f26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e507d0f26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8e507d0f2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8e507d0f2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6b368b1c0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6b368b1c0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6b368b1c0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86b368b1c0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6b368b1c0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6b368b1c0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1b276368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1b276368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9c03a3db0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9c03a3db0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b368b1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b368b1c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cf530815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cf530815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b368b1c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6b368b1c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6b368b1c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6b368b1c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6b368b1c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6b368b1c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6b368b1c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6b368b1c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6b368b1c0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6b368b1c0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189cfd6e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189cfd6e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6b368b1c0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6b368b1c0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6b368b1c0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6b368b1c0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6b368b1c0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6b368b1c0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b368b1c0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b368b1c0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6b368b1c0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6b368b1c0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6b368b1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6b368b1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6b368b1c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6b368b1c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6b368b1c0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6b368b1c0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b368b1c0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b368b1c0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6b368b1c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6b368b1c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f530815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cf530815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6b368b1c0_0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6b368b1c0_0_1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6b368b1c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6b368b1c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6b368b1c0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6b368b1c0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6b368b1c0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6b368b1c0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6b368b1c0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6b368b1c0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6b368b1c0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6b368b1c0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6b368b1c0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6b368b1c0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6b368b1c0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6b368b1c0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6b368b1c0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6b368b1c0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6b368b1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6b368b1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cf530815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cf530815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07813cf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07813cf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6b368b1c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6b368b1c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6b368b1c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6b368b1c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6b368b1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6b368b1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6b368b1c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6b368b1c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cf530815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cf530815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6b368b1c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6b368b1c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6b368b1c0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6b368b1c0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6b368b1c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6b368b1c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6b368b1c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6b368b1c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f530815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cf530815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299a3b2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299a3b2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cf530815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cf530815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6b368b1c0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6b368b1c0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6b368b1c0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6b368b1c0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6b368b1c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6b368b1c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6b368b1c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6b368b1c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6b368b1c0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6b368b1c0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6b368b1c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6b368b1c0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6b368b1c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6b368b1c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02ca900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02ca900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cf530815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cf530815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b4df69a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b4df69ad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02ca900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02ca900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902ca900f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902ca900f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902ca900f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902ca900f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6b368b1c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6b368b1c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6b368b1c0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86b368b1c0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6b368b1c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6b368b1c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6b368b1c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6b368b1c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6b368b1c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6b368b1c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6b368b1c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6b368b1c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f530815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cf530815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6b368b1c0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6b368b1c0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6b368b1c0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6b368b1c0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6b368b1c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86b368b1c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6b368b1c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6b368b1c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6b368b1c0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86b368b1c0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86b368b1c0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86b368b1c0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6b368b1c0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6b368b1c0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6b368b1c0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86b368b1c0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6b368b1c0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6b368b1c0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6b368b1c0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6b368b1c0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f53081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cf53081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6b368b1c0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86b368b1c0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6b368b1c0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86b368b1c0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6b368b1c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86b368b1c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6b368b1c0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86b368b1c0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6b368b1c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86b368b1c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6b368b1c0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6b368b1c0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6b368b1c0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6b368b1c0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cf530815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cf530815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6b368b1c0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6b368b1c0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6b368b1c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6b368b1c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cf530815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cf530815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6b368b1c0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6b368b1c0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6b368b1c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6b368b1c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86b368b1c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86b368b1c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86b368b1c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86b368b1c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86b368b1c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86b368b1c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6b368b1c0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6b368b1c0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6b368b1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6b368b1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6b368b1c0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6b368b1c0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6b368b1c0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6b368b1c0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6b368b1c0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6b368b1c0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9.8 Multi-Armed bandits </a:t>
            </a:r>
            <a:endParaRPr sz="60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40741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matic SC"/>
                <a:ea typeface="Amatic SC"/>
                <a:cs typeface="Amatic SC"/>
                <a:sym typeface="Amatic SC"/>
              </a:rPr>
              <a:t>Alex Tsun</a:t>
            </a:r>
            <a:endParaRPr sz="4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Well actually, we don’t know the reward distributions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Have to </a:t>
            </a: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estimate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all K expectations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18" name="Google Shape;111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9" name="Google Shape;1119;p112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20" name="Google Shape;1120;p112"/>
          <p:cNvSpPr/>
          <p:nvPr/>
        </p:nvSpPr>
        <p:spPr>
          <a:xfrm>
            <a:off x="2527900" y="1262600"/>
            <a:ext cx="23445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21" name="Google Shape;1121;p112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2" name="Google Shape;112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2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Observe reward 1 with probability 0.2 and 0 with probability 0.8.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6" name="Google Shape;1126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32" name="Google Shape;113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3" name="Google Shape;1133;p113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4" name="Google Shape;1134;p113"/>
          <p:cNvSpPr/>
          <p:nvPr/>
        </p:nvSpPr>
        <p:spPr>
          <a:xfrm>
            <a:off x="2527900" y="1449025"/>
            <a:ext cx="2608200" cy="49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35" name="Google Shape;1135;p113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36" name="Google Shape;113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Add a count of 1 to the failures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40" name="Google Shape;1140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46" name="Google Shape;114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7" name="Google Shape;1147;p114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48" name="Google Shape;1148;p114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49" name="Google Shape;114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4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3" name="Google Shape;1153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628" y="3835283"/>
            <a:ext cx="1583025" cy="1288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4"/>
          <p:cNvCxnSpPr>
            <a:endCxn id="1153" idx="0"/>
          </p:cNvCxnSpPr>
          <p:nvPr/>
        </p:nvCxnSpPr>
        <p:spPr>
          <a:xfrm>
            <a:off x="4109640" y="3270683"/>
            <a:ext cx="1402500" cy="5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5" name="Google Shape;1155;p114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Beta(1,1)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56" name="Google Shape;1156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62" name="Google Shape;116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3" name="Google Shape;1163;p115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115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65" name="Google Shape;116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5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9" name="Google Shape;1169;p115"/>
          <p:cNvCxnSpPr>
            <a:endCxn id="1170" idx="0"/>
          </p:cNvCxnSpPr>
          <p:nvPr/>
        </p:nvCxnSpPr>
        <p:spPr>
          <a:xfrm>
            <a:off x="4075825" y="3643675"/>
            <a:ext cx="14364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1" name="Google Shape;1171;p115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Beta(1,2)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2" name="Google Shape;1172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5" y="3835372"/>
            <a:ext cx="2036100" cy="12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79" name="Google Shape;11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0" name="Google Shape;1180;p116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81" name="Google Shape;1181;p116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2" name="Google Shape;118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6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6" name="Google Shape;1186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628" y="3835283"/>
            <a:ext cx="1583025" cy="1288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16"/>
          <p:cNvCxnSpPr>
            <a:endCxn id="1186" idx="0"/>
          </p:cNvCxnSpPr>
          <p:nvPr/>
        </p:nvCxnSpPr>
        <p:spPr>
          <a:xfrm rot="10800000" flipH="1">
            <a:off x="4084440" y="3835283"/>
            <a:ext cx="1427700" cy="1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8" name="Google Shape;1188;p116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Beta(1,1)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9" name="Google Shape;1189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95" name="Google Shape;119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6" name="Google Shape;1196;p117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97" name="Google Shape;1197;p117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98" name="Google Shape;119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7"/>
          <p:cNvSpPr/>
          <p:nvPr/>
        </p:nvSpPr>
        <p:spPr>
          <a:xfrm>
            <a:off x="2536375" y="1016875"/>
            <a:ext cx="27087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17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Choose arm with highest sample!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03" name="Google Shape;1203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09" name="Google Shape;120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0" name="Google Shape;1210;p118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11" name="Google Shape;1211;p118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12" name="Google Shape;121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8"/>
          <p:cNvSpPr/>
          <p:nvPr/>
        </p:nvSpPr>
        <p:spPr>
          <a:xfrm>
            <a:off x="2527900" y="1262600"/>
            <a:ext cx="23445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18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Observe reward 1 with probability 0.9 and 0 with probability 0.1.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17" name="Google Shape;1217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23" name="Google Shape;122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4" name="Google Shape;1224;p119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25" name="Google Shape;1225;p119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6" name="Google Shape;1226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9"/>
          <p:cNvSpPr/>
          <p:nvPr/>
        </p:nvSpPr>
        <p:spPr>
          <a:xfrm>
            <a:off x="2527900" y="1449025"/>
            <a:ext cx="2608200" cy="49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19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Add a count of 1 to the successes :).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31" name="Google Shape;1231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37" name="Google Shape;123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8" name="Google Shape;1238;p120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9" name="Google Shape;1239;p120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40" name="Google Shape;12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0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4" name="Google Shape;1244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5684" y="3835275"/>
            <a:ext cx="2087541" cy="12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78" y="3835270"/>
            <a:ext cx="1583025" cy="128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8569" y="3931651"/>
            <a:ext cx="1798175" cy="1095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20"/>
          <p:cNvSpPr txBox="1">
            <a:spLocks noGrp="1"/>
          </p:cNvSpPr>
          <p:nvPr>
            <p:ph type="body" idx="1"/>
          </p:nvPr>
        </p:nvSpPr>
        <p:spPr>
          <a:xfrm>
            <a:off x="4710863" y="4287575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Beta(1,1)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8" name="Google Shape;1248;p120"/>
          <p:cNvSpPr txBox="1">
            <a:spLocks noGrp="1"/>
          </p:cNvSpPr>
          <p:nvPr>
            <p:ph type="body" idx="1"/>
          </p:nvPr>
        </p:nvSpPr>
        <p:spPr>
          <a:xfrm>
            <a:off x="6054725" y="4467325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Beta(1,2)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9" name="Google Shape;1249;p120"/>
          <p:cNvSpPr txBox="1">
            <a:spLocks noGrp="1"/>
          </p:cNvSpPr>
          <p:nvPr>
            <p:ph type="body" idx="1"/>
          </p:nvPr>
        </p:nvSpPr>
        <p:spPr>
          <a:xfrm>
            <a:off x="7598838" y="3931650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Beta(2,1)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0" name="Google Shape;1250;p120"/>
          <p:cNvSpPr txBox="1">
            <a:spLocks noGrp="1"/>
          </p:cNvSpPr>
          <p:nvPr>
            <p:ph type="body" idx="1"/>
          </p:nvPr>
        </p:nvSpPr>
        <p:spPr>
          <a:xfrm>
            <a:off x="311700" y="4363850"/>
            <a:ext cx="42603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each arm’s Beta distribution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51" name="Google Shape;1251;p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57" name="Google Shape;12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8" name="Google Shape;1258;p121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59" name="Google Shape;1259;p121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60" name="Google Shape;126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1"/>
          <p:cNvSpPr/>
          <p:nvPr/>
        </p:nvSpPr>
        <p:spPr>
          <a:xfrm>
            <a:off x="2519425" y="991450"/>
            <a:ext cx="2717400" cy="49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21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Observe reward 1 with probability 0.9 and 0 with probability 0.1.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65" name="Google Shape;1265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Well actually, we don’t know the reward distributions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Have to </a:t>
            </a: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estimate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all K expectations, WHILE simultaneously maximizing reward!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71" name="Google Shape;12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2" name="Google Shape;1272;p122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73" name="Google Shape;1273;p122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4" name="Google Shape;127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22"/>
          <p:cNvSpPr/>
          <p:nvPr/>
        </p:nvSpPr>
        <p:spPr>
          <a:xfrm>
            <a:off x="2527900" y="1449025"/>
            <a:ext cx="2608200" cy="49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122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Add a count of 1 to the failures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79" name="Google Shape;1279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285" name="Google Shape;128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6" name="Google Shape;1286;p123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87" name="Google Shape;1287;p123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88" name="Google Shape;128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3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2" name="Google Shape;1292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5684" y="3835275"/>
            <a:ext cx="2087541" cy="12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78" y="3835270"/>
            <a:ext cx="1583025" cy="128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23"/>
          <p:cNvSpPr txBox="1">
            <a:spLocks noGrp="1"/>
          </p:cNvSpPr>
          <p:nvPr>
            <p:ph type="body" idx="1"/>
          </p:nvPr>
        </p:nvSpPr>
        <p:spPr>
          <a:xfrm>
            <a:off x="4710863" y="4287575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Beta(1,1)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5" name="Google Shape;1295;p123"/>
          <p:cNvSpPr txBox="1">
            <a:spLocks noGrp="1"/>
          </p:cNvSpPr>
          <p:nvPr>
            <p:ph type="body" idx="1"/>
          </p:nvPr>
        </p:nvSpPr>
        <p:spPr>
          <a:xfrm>
            <a:off x="6054725" y="4467325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Beta(1,2)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6" name="Google Shape;1296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8175" y="3813000"/>
            <a:ext cx="1583025" cy="12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23"/>
          <p:cNvSpPr txBox="1">
            <a:spLocks noGrp="1"/>
          </p:cNvSpPr>
          <p:nvPr>
            <p:ph type="body" idx="1"/>
          </p:nvPr>
        </p:nvSpPr>
        <p:spPr>
          <a:xfrm>
            <a:off x="7793088" y="4389225"/>
            <a:ext cx="1039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Beta(2,2)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8" name="Google Shape;1298;p123"/>
          <p:cNvSpPr txBox="1">
            <a:spLocks noGrp="1"/>
          </p:cNvSpPr>
          <p:nvPr>
            <p:ph type="body" idx="1"/>
          </p:nvPr>
        </p:nvSpPr>
        <p:spPr>
          <a:xfrm>
            <a:off x="311700" y="4363850"/>
            <a:ext cx="42603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each arm’s Beta distribution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9" name="Google Shape;1299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305" name="Google Shape;130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6" name="Google Shape;1306;p124"/>
          <p:cNvGraphicFramePr/>
          <p:nvPr/>
        </p:nvGraphicFramePr>
        <p:xfrm>
          <a:off x="6473125" y="27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07" name="Google Shape;1307;p124"/>
          <p:cNvGraphicFramePr/>
          <p:nvPr/>
        </p:nvGraphicFramePr>
        <p:xfrm>
          <a:off x="194875" y="24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08" name="Google Shape;130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24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24"/>
          <p:cNvSpPr txBox="1">
            <a:spLocks noGrp="1"/>
          </p:cNvSpPr>
          <p:nvPr>
            <p:ph type="body" idx="1"/>
          </p:nvPr>
        </p:nvSpPr>
        <p:spPr>
          <a:xfrm>
            <a:off x="194875" y="436382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And so on!!! Notice how we explore because there’s some chance the “best” arm will have a lower sample occasionally and let other arms win!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3" name="Google Shape;1313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UCB Vs Thompson Sampling: Avg Regret over Time</a:t>
            </a:r>
            <a:endParaRPr sz="4000"/>
          </a:p>
        </p:txBody>
      </p:sp>
      <p:pic>
        <p:nvPicPr>
          <p:cNvPr id="1319" name="Google Shape;131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" y="1093850"/>
            <a:ext cx="4453501" cy="33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93850"/>
            <a:ext cx="4453499" cy="33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UCB Vs Thompson Sampling: Proportion of Times Pulled </a:t>
            </a:r>
            <a:endParaRPr sz="4000"/>
          </a:p>
        </p:txBody>
      </p:sp>
      <p:pic>
        <p:nvPicPr>
          <p:cNvPr id="1326" name="Google Shape;132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5" y="1140700"/>
            <a:ext cx="4625859" cy="3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150" y="1140713"/>
            <a:ext cx="4625850" cy="34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A/B (Hypothesis) Testing</a:t>
            </a:r>
            <a:endParaRPr/>
          </a:p>
        </p:txBody>
      </p:sp>
      <p:sp>
        <p:nvSpPr>
          <p:cNvPr id="1333" name="Google Shape;1333;p12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99% of population to control group (current feature)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1% to experimental group (new feature).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34" name="Google Shape;133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A/B (Hypothesis) Testing</a:t>
            </a:r>
            <a:endParaRPr/>
          </a:p>
        </p:txBody>
      </p:sp>
      <p:sp>
        <p:nvSpPr>
          <p:cNvPr id="1340" name="Google Shape;1340;p12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99% of population to control group (current feature)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1% to experimental group (new feature).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has the following consequences: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“bad”, very small percentage of the population sees it, so company protects itself.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1" name="Google Shape;134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A/B (Hypothesis) Testing</a:t>
            </a:r>
            <a:endParaRPr/>
          </a:p>
        </p:txBody>
      </p:sp>
      <p:sp>
        <p:nvSpPr>
          <p:cNvPr id="1347" name="Google Shape;1347;p1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99% of population to control group (current feature)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1% to experimental group (new feature).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has the following consequences: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“bad”, very small percentage of the population sees it, so company protects itself.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“good”, very small percentage of the population sees it, so company may lose revenue.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8" name="Google Shape;134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A/B (Hypothesis) Testing</a:t>
            </a:r>
            <a:endParaRPr/>
          </a:p>
        </p:txBody>
      </p:sp>
      <p:sp>
        <p:nvSpPr>
          <p:cNvPr id="1354" name="Google Shape;1354;p13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99% of population to control group (current feature)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1% to experimental group (new feature).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has the following consequences: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“bad”, very small percentage of the population sees it, so company protects itself.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“good”, very small percentage of the population sees it, so company may lose revenue.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we do better? Can we adaptively assign subjects to each group based on how each is performing rather than deciding at the beginning?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5" name="Google Shape;135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0"/>
            <a:ext cx="16192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A/B (Hypothesis) Testing</a:t>
            </a:r>
            <a:endParaRPr/>
          </a:p>
        </p:txBody>
      </p:sp>
      <p:sp>
        <p:nvSpPr>
          <p:cNvPr id="1362" name="Google Shape;1362;p13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99% of population to control group (current feature)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1% to experimental group (new feature).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has the following consequences: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“bad”, very small percentage of the population sees it, so company protects itself.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the new feature is “good”, very small percentage of the population sees it, so company may lose revenue.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we do better? Can we adaptively assign subjects to each group based on how each is performing rather than deciding at the beginning?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3" name="Google Shape;136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650" y="1029750"/>
            <a:ext cx="6170625" cy="41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31"/>
          <p:cNvSpPr/>
          <p:nvPr/>
        </p:nvSpPr>
        <p:spPr>
          <a:xfrm>
            <a:off x="3465700" y="2804750"/>
            <a:ext cx="3270600" cy="107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Bandits!</a:t>
            </a:r>
            <a:endParaRPr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Well actually, we don’t know the reward distributions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Have to </a:t>
            </a: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estimate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all K expectations, WHILE simultaneously maximizing reward!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is a hard problem - we know nothing about the K reward distributions!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3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1: Current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2: New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71" name="Google Shape;137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3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1: Current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2: New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When feature is requested by some user, use Multi-Armed Bandit algorithm to decide which feature to show!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78" name="Google Shape;137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13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 large company wants to experiment releasing a new feature/modification.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Assign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1: Current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Arm 2: New feature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When feature is requested by some user, use Multi-Armed Bandit algorithm to decide which feature to show!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(Can have any number of features/arms)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5" name="Google Shape;138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</p:txBody>
      </p:sp>
      <p:sp>
        <p:nvSpPr>
          <p:cNvPr id="1391" name="Google Shape;1391;p13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When to use Traditional A/B Testing: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to collect data for critical business decisions.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statistical confidence in all your results and impact. Want to learn even about treatments that didn’t perform well.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reward is not immediate (e.g., if drug testing, don’t have time to wait for each patient to finish before experimenting with next patient).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Optimize/measure multiple metrics, not just one.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2" name="Google Shape;139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</p:txBody>
      </p:sp>
      <p:sp>
        <p:nvSpPr>
          <p:cNvPr id="1398" name="Google Shape;1398;p13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When to use Traditional A/B Testing: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to collect data for critical business decisions.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statistical confidence in all your results and impact. Want to learn even about treatments that didn’t perform well.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reward is not immediate (e.g., if drug testing, don’t have time to wait for each patient to finish before experimenting with next patient).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Optimize/measure multiple metrics, not just one.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When to use Multi-Armed Bandits: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No need for interpreting results, just maximize reward (typically revenue/engagement)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opportunity cost is high (if advertising a car, losing a conversion is &gt;=$20,000)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add/remove arms in the middle of an experiment! Cannot do with A/B tests.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9" name="Google Shape;139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A/B (Hypothesis) Testing</a:t>
            </a:r>
            <a:endParaRPr/>
          </a:p>
        </p:txBody>
      </p:sp>
      <p:sp>
        <p:nvSpPr>
          <p:cNvPr id="1405" name="Google Shape;1405;p13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When to use Traditional A/B Testing: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to collect data for critical business decisions.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statistical confidence in all your results and impact. Want to learn even about treatments that didn’t perform well.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reward is not immediate (e.g., if drug testing, don’t have time to wait for each patient to finish before experimenting with next patient).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Optimize/measure multiple metrics, not just one.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When to use Multi-Armed Bandits: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No need for interpreting results, just maximize reward (typically revenue/engagement)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opportunity cost is high (if advertising a car, losing a conversion is &gt;=$20,000)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add/remove arms in the middle of an experiment! Cannot do with A/B tests.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The study of Multi-Armed Bandits can be categorized as: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Statistics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Optimization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“Reinforcement Learning” (subfield of Machine Learning)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06" name="Google Shape;140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748" y="0"/>
            <a:ext cx="2264100" cy="1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8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PIC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412" name="Google Shape;1412;p138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matic SC"/>
                <a:ea typeface="Amatic SC"/>
                <a:cs typeface="Amatic SC"/>
                <a:sym typeface="Amatic SC"/>
              </a:rPr>
              <a:t>Alex Tsun</a:t>
            </a:r>
            <a:endParaRPr sz="4000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13" name="Google Shape;14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0"/>
            <a:ext cx="7730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50" y="3463200"/>
            <a:ext cx="1919949" cy="1339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9" name="Google Shape;1419;p139"/>
          <p:cNvGraphicFramePr/>
          <p:nvPr/>
        </p:nvGraphicFramePr>
        <p:xfrm>
          <a:off x="194875" y="137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1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20" name="Google Shape;142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00" y="14143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750" y="14492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0300" y="14525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39"/>
          <p:cNvSpPr txBox="1">
            <a:spLocks noGrp="1"/>
          </p:cNvSpPr>
          <p:nvPr>
            <p:ph type="body" idx="1"/>
          </p:nvPr>
        </p:nvSpPr>
        <p:spPr>
          <a:xfrm>
            <a:off x="83100" y="3220850"/>
            <a:ext cx="42603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each arm’s Beta distribution 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4" name="Google Shape;1424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1250" y="1909700"/>
            <a:ext cx="1936901" cy="138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50" y="392650"/>
            <a:ext cx="1905299" cy="13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39"/>
          <p:cNvSpPr txBox="1">
            <a:spLocks noGrp="1"/>
          </p:cNvSpPr>
          <p:nvPr>
            <p:ph type="body" idx="1"/>
          </p:nvPr>
        </p:nvSpPr>
        <p:spPr>
          <a:xfrm>
            <a:off x="4966538" y="818912"/>
            <a:ext cx="12243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Beta(1,1)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7" name="Google Shape;1427;p139"/>
          <p:cNvSpPr txBox="1">
            <a:spLocks noGrp="1"/>
          </p:cNvSpPr>
          <p:nvPr>
            <p:ph type="body" idx="1"/>
          </p:nvPr>
        </p:nvSpPr>
        <p:spPr>
          <a:xfrm>
            <a:off x="5328027" y="1976591"/>
            <a:ext cx="13368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Beta(1,2)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8" name="Google Shape;1428;p139"/>
          <p:cNvSpPr txBox="1">
            <a:spLocks noGrp="1"/>
          </p:cNvSpPr>
          <p:nvPr>
            <p:ph type="body" idx="1"/>
          </p:nvPr>
        </p:nvSpPr>
        <p:spPr>
          <a:xfrm>
            <a:off x="4978083" y="4029268"/>
            <a:ext cx="13254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Beta(2,2)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29" name="Google Shape;1429;p139"/>
          <p:cNvCxnSpPr/>
          <p:nvPr/>
        </p:nvCxnSpPr>
        <p:spPr>
          <a:xfrm rot="10800000" flipH="1">
            <a:off x="3657775" y="1000737"/>
            <a:ext cx="931500" cy="73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0" name="Google Shape;1430;p139"/>
          <p:cNvCxnSpPr>
            <a:endCxn id="1424" idx="1"/>
          </p:cNvCxnSpPr>
          <p:nvPr/>
        </p:nvCxnSpPr>
        <p:spPr>
          <a:xfrm rot="10800000" flipH="1">
            <a:off x="3581650" y="2603244"/>
            <a:ext cx="939600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1" name="Google Shape;1431;p139"/>
          <p:cNvCxnSpPr>
            <a:endCxn id="1418" idx="1"/>
          </p:cNvCxnSpPr>
          <p:nvPr/>
        </p:nvCxnSpPr>
        <p:spPr>
          <a:xfrm>
            <a:off x="3577750" y="2961737"/>
            <a:ext cx="943500" cy="117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Need to balance the tradeoff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Exploitation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: Pulling arm(s) we know to be “good”.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Exploration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: Pulling other arms in the hopes they are also “good” or even better.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 Bandits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We will handle the case of Bernoulli-bandits. That is, reward of arm a     {1,2,...,K} is Ber(       ) 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950" y="12174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850" y="1184613"/>
            <a:ext cx="373875" cy="3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5" y="4061650"/>
            <a:ext cx="6779274" cy="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 Bandits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We will handle the case of Bernoulli-bandits. That is, reward of arm a     {1,2,...,K} is Ber(       ) 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950" y="12174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850" y="1184613"/>
            <a:ext cx="373875" cy="3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5" y="4061650"/>
            <a:ext cx="6779274" cy="5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5" y="4061650"/>
            <a:ext cx="6779274" cy="58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7"/>
          <p:cNvCxnSpPr/>
          <p:nvPr/>
        </p:nvCxnSpPr>
        <p:spPr>
          <a:xfrm rot="10800000">
            <a:off x="2267725" y="4599700"/>
            <a:ext cx="2000100" cy="2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7"/>
          <p:cNvCxnSpPr/>
          <p:nvPr/>
        </p:nvCxnSpPr>
        <p:spPr>
          <a:xfrm rot="10800000" flipH="1">
            <a:off x="4263525" y="4525900"/>
            <a:ext cx="511200" cy="30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7"/>
          <p:cNvCxnSpPr/>
          <p:nvPr/>
        </p:nvCxnSpPr>
        <p:spPr>
          <a:xfrm rot="10800000" flipH="1">
            <a:off x="4277025" y="4544125"/>
            <a:ext cx="3115500" cy="2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49475" y="4830100"/>
            <a:ext cx="3179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 don’t know these!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 Bandits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We will handle the case of Bernoulli-bandits. That is, reward of arm a     {1,2,...,K} is Ber(       ) 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Comic Sans MS"/>
                <a:ea typeface="Comic Sans MS"/>
                <a:cs typeface="Comic Sans MS"/>
                <a:sym typeface="Comic Sans MS"/>
              </a:rPr>
              <a:t>Observe: The expected reward of arm a is just        (expectation of Bernoulli).</a:t>
            </a:r>
            <a:endParaRPr sz="1500" b="1" u="sng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950" y="12174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850" y="1184613"/>
            <a:ext cx="373875" cy="3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5" y="4061650"/>
            <a:ext cx="6779274" cy="5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5" y="4061650"/>
            <a:ext cx="6779274" cy="58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8"/>
          <p:cNvCxnSpPr/>
          <p:nvPr/>
        </p:nvCxnSpPr>
        <p:spPr>
          <a:xfrm rot="10800000">
            <a:off x="2267725" y="4599700"/>
            <a:ext cx="2000100" cy="2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4263525" y="4525900"/>
            <a:ext cx="511200" cy="30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8"/>
          <p:cNvCxnSpPr/>
          <p:nvPr/>
        </p:nvCxnSpPr>
        <p:spPr>
          <a:xfrm rot="10800000" flipH="1">
            <a:off x="4277025" y="4544125"/>
            <a:ext cx="3115500" cy="2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3149475" y="4830100"/>
            <a:ext cx="3179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 don’t know these!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562" y="1624350"/>
            <a:ext cx="373875" cy="32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114900" y="2381100"/>
            <a:ext cx="8914200" cy="19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/>
          <p:nvPr/>
        </p:nvSpPr>
        <p:spPr>
          <a:xfrm>
            <a:off x="114900" y="2821725"/>
            <a:ext cx="89142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 rot="10800000" flipH="1">
            <a:off x="3702975" y="2737075"/>
            <a:ext cx="262800" cy="7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1974450" y="3414225"/>
            <a:ext cx="36267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some “time” T (after T arm pulls)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The Multi-ARmed Bandit (MAB) Problem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Greedy/Epsilon-Greedy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Upper Confidence Bound (UCB)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Thompson Sampling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Modern Hypothesis Testing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114900" y="2821725"/>
            <a:ext cx="89142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32"/>
          <p:cNvCxnSpPr/>
          <p:nvPr/>
        </p:nvCxnSpPr>
        <p:spPr>
          <a:xfrm>
            <a:off x="3609775" y="1500025"/>
            <a:ext cx="796500" cy="9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2"/>
          <p:cNvCxnSpPr/>
          <p:nvPr/>
        </p:nvCxnSpPr>
        <p:spPr>
          <a:xfrm rot="10800000" flipH="1">
            <a:off x="3702975" y="2737075"/>
            <a:ext cx="262800" cy="7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32"/>
          <p:cNvSpPr txBox="1">
            <a:spLocks noGrp="1"/>
          </p:cNvSpPr>
          <p:nvPr>
            <p:ph type="body" idx="1"/>
          </p:nvPr>
        </p:nvSpPr>
        <p:spPr>
          <a:xfrm>
            <a:off x="1974450" y="3414225"/>
            <a:ext cx="36267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some “time” T (after T arm pulls)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/>
          <p:nvPr/>
        </p:nvSpPr>
        <p:spPr>
          <a:xfrm>
            <a:off x="114900" y="2821725"/>
            <a:ext cx="89142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3609775" y="1500025"/>
            <a:ext cx="796500" cy="9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3"/>
          <p:cNvCxnSpPr/>
          <p:nvPr/>
        </p:nvCxnSpPr>
        <p:spPr>
          <a:xfrm>
            <a:off x="3024975" y="1694800"/>
            <a:ext cx="2211600" cy="7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3"/>
          <p:cNvCxnSpPr/>
          <p:nvPr/>
        </p:nvCxnSpPr>
        <p:spPr>
          <a:xfrm rot="10800000" flipH="1">
            <a:off x="3702975" y="2737075"/>
            <a:ext cx="262800" cy="7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1974450" y="3414225"/>
            <a:ext cx="36267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some “time” T (after T arm pulls)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Want Avg-Regret(T) → 0 as T →      . </a:t>
            </a: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Minimizing Regret = Maximizing Reward.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075" y="3457273"/>
            <a:ext cx="36390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</a:t>
            </a:r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Regret is the difference between: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best possible expected reward (always pull the best arm)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actual reward you got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Want Avg-Regret(T) → 0 as T →      . </a:t>
            </a: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Minimizing Regret = Maximizing Reward.</a:t>
            </a:r>
            <a:endParaRPr sz="1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omic Sans MS"/>
                <a:ea typeface="Comic Sans MS"/>
                <a:cs typeface="Comic Sans MS"/>
                <a:sym typeface="Comic Sans MS"/>
              </a:rPr>
              <a:t>Random Quote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: “I'd rather regret the things I've done than regret the things I haven't done.” - Anonymous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" y="1974225"/>
            <a:ext cx="8839198" cy="143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075" y="3457273"/>
            <a:ext cx="36390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950" y="0"/>
            <a:ext cx="2669587" cy="1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(Bernoulli) Bandit Framework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311700" y="1232125"/>
            <a:ext cx="8520600" cy="27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How do we choose an arm at each time step (depending on past history), to maximize our total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00" y="2249100"/>
            <a:ext cx="8470400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75" y="0"/>
            <a:ext cx="1449925" cy="1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/>
          <p:nvPr/>
        </p:nvSpPr>
        <p:spPr>
          <a:xfrm>
            <a:off x="114900" y="2855600"/>
            <a:ext cx="8914200" cy="13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(Bernoulli) Bandit Framework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311700" y="1232125"/>
            <a:ext cx="8520600" cy="27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How do we choose an arm at each time step (depending on past history), to maximize our total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00" y="2249100"/>
            <a:ext cx="8470400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75" y="0"/>
            <a:ext cx="1449925" cy="1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/>
          <p:nvPr/>
        </p:nvSpPr>
        <p:spPr>
          <a:xfrm>
            <a:off x="114900" y="3321675"/>
            <a:ext cx="8914200" cy="8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(Bernoulli) Bandit Framework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311700" y="1232125"/>
            <a:ext cx="8520600" cy="27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How do we choose an arm at each time step (depending on past history), to maximize our total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00" y="2249100"/>
            <a:ext cx="8470400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75" y="0"/>
            <a:ext cx="1449925" cy="11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(Bernoulli) Bandit Framework</a:t>
            </a:r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311700" y="1232125"/>
            <a:ext cx="8520600" cy="27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How do we choose an arm at each time step (depending on past history), to maximize our total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00" y="2249100"/>
            <a:ext cx="8470400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075" y="0"/>
            <a:ext cx="1449925" cy="118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0"/>
          <p:cNvCxnSpPr/>
          <p:nvPr/>
        </p:nvCxnSpPr>
        <p:spPr>
          <a:xfrm rot="10800000" flipH="1">
            <a:off x="4829975" y="3372525"/>
            <a:ext cx="1305000" cy="89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2667700" y="4270725"/>
            <a:ext cx="4450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This is the focus of the rest of this lecture!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Clinical Trials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= 4 Arms (Treatments)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0" y="203375"/>
            <a:ext cx="3492550" cy="20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K Slot Machines {1,2,...,K} (aka “Bandits” with “Arms”).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Clinical Trials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= 4 Arms (Treatments)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patient t, prescribe treatment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0" y="203375"/>
            <a:ext cx="3492550" cy="20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925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Clinical Trials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3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= 4 Arms (Treatments)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patient t, prescribe treatment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{0, 1}. (1 if healed, 0 if not)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0" y="203375"/>
            <a:ext cx="3492550" cy="20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925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Clinical Trials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= 4 Arms (Treatments)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patient t, prescribe treatment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{0, 1}. (1 if healed, 0 if not)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Maximize: Total number of patients healed.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50" y="203375"/>
            <a:ext cx="3492550" cy="20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925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Recommending Movies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Movies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visitor t, recommend movie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in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120" y="434325"/>
            <a:ext cx="2376200" cy="19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425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Recommending Movies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Movies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visitor t, recommend movie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in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{1,2,3,4,5}. (rating)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Maximize: Total/average rating of recommendations.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120" y="434325"/>
            <a:ext cx="2376200" cy="19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425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Real Life??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(Food)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Cuisines/Dishes (a ton)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meal t, eat dish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in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50" y="252940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625" y="196000"/>
            <a:ext cx="2306475" cy="15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275" y="161000"/>
            <a:ext cx="2093925" cy="13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818" y="3603212"/>
            <a:ext cx="2306475" cy="146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255" y="1908488"/>
            <a:ext cx="1759600" cy="13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Real Life??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(Food)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Cuisines/Dishes (a ton)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meal t, eat dish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in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{1,2,3,4,5}. (happiness rating)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Maximize: Total/average happiness :)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50" y="252940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625" y="196000"/>
            <a:ext cx="2306475" cy="15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275" y="161000"/>
            <a:ext cx="2093925" cy="13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818" y="3603212"/>
            <a:ext cx="2306475" cy="146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255" y="1908488"/>
            <a:ext cx="1759600" cy="13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Real Life??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(Food)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Cuisines/Dishes (a ton)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For meal t, eat dish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in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{1,2,3,4,5}. (happiness rating)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Maximize: Total/average happiness :)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Comic Sans MS"/>
                <a:ea typeface="Comic Sans MS"/>
                <a:cs typeface="Comic Sans MS"/>
                <a:sym typeface="Comic Sans MS"/>
              </a:rPr>
              <a:t>The Question of the Day: Explore or Exploit????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50" y="252940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625" y="196000"/>
            <a:ext cx="2306475" cy="15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275" y="161000"/>
            <a:ext cx="2093925" cy="13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818" y="3603212"/>
            <a:ext cx="2306475" cy="146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255" y="1908488"/>
            <a:ext cx="1759600" cy="13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Real Life??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(Activities)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0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K Activities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On day t, do activity a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   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n {1,2,...,K}.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Observe reward r</a:t>
            </a:r>
            <a:r>
              <a:rPr lang="en" sz="21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in {1,2,3,4,5}. (happiness rating)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Maximize: Total/average happiness :)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Comic Sans MS"/>
                <a:ea typeface="Comic Sans MS"/>
                <a:cs typeface="Comic Sans MS"/>
                <a:sym typeface="Comic Sans MS"/>
              </a:rPr>
              <a:t>The Question of the Day: Explore or Exploit????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975" y="3181725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0" y="2571750"/>
            <a:ext cx="220836" cy="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625" y="216150"/>
            <a:ext cx="2217600" cy="1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900" y="216150"/>
            <a:ext cx="2154300" cy="1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300" y="1767550"/>
            <a:ext cx="2217600" cy="14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2123" y="3478525"/>
            <a:ext cx="2065864" cy="1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Ideas on what strategy we can use???</a:t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>
            <a:off x="114900" y="1711675"/>
            <a:ext cx="8914200" cy="258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K Slot Machines {1,2,...,K} (aka “Bandits” with “Arms”).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each time step t=1,2,...,T: Pull an arm a</a:t>
            </a:r>
            <a:r>
              <a:rPr lang="en" sz="15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    {1,2,...,K} and observe random reward (each arm is independent, and has some reward distribution which doesn’t change over time).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75" y="12901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(Naive) Algorithm</a:t>
            </a:r>
            <a:endParaRPr/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9" y="1119813"/>
            <a:ext cx="8520600" cy="290388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2"/>
          <p:cNvSpPr/>
          <p:nvPr/>
        </p:nvSpPr>
        <p:spPr>
          <a:xfrm>
            <a:off x="114900" y="1711675"/>
            <a:ext cx="8914200" cy="258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(Naive) Algorithm</a:t>
            </a:r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9" y="1119813"/>
            <a:ext cx="8520600" cy="290388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/>
          <p:nvPr/>
        </p:nvSpPr>
        <p:spPr>
          <a:xfrm>
            <a:off x="114900" y="2838675"/>
            <a:ext cx="8914200" cy="14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(Naive) Algorithm</a:t>
            </a:r>
            <a:endParaRPr/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9" y="1119813"/>
            <a:ext cx="8520600" cy="290388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4"/>
          <p:cNvSpPr/>
          <p:nvPr/>
        </p:nvSpPr>
        <p:spPr>
          <a:xfrm>
            <a:off x="114900" y="3109825"/>
            <a:ext cx="8914200" cy="11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(Naive) Algorithm</a:t>
            </a:r>
            <a:endParaRPr/>
          </a:p>
        </p:txBody>
      </p:sp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9" y="1119813"/>
            <a:ext cx="8520600" cy="29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(Naive) Algorithm</a:t>
            </a:r>
            <a:endParaRPr/>
          </a:p>
        </p:txBody>
      </p:sp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9" y="1119813"/>
            <a:ext cx="8520600" cy="290388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>
            <a:spLocks noGrp="1"/>
          </p:cNvSpPr>
          <p:nvPr>
            <p:ph type="body" idx="1"/>
          </p:nvPr>
        </p:nvSpPr>
        <p:spPr>
          <a:xfrm>
            <a:off x="311700" y="4049675"/>
            <a:ext cx="8520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If we make a mistake, we will regret our decision for the rest of time….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we not do all of our exploration at the beginning?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Algorithm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body" idx="1"/>
          </p:nvPr>
        </p:nvSpPr>
        <p:spPr>
          <a:xfrm>
            <a:off x="311700" y="10139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with probability epsilon!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1" name="Google Shape;4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700" y="310700"/>
            <a:ext cx="55937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1407350"/>
            <a:ext cx="7787399" cy="3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7"/>
          <p:cNvSpPr/>
          <p:nvPr/>
        </p:nvSpPr>
        <p:spPr>
          <a:xfrm>
            <a:off x="114900" y="2974250"/>
            <a:ext cx="8914200" cy="20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Algorithm</a:t>
            </a:r>
            <a:endParaRPr/>
          </a:p>
        </p:txBody>
      </p:sp>
      <p:sp>
        <p:nvSpPr>
          <p:cNvPr id="490" name="Google Shape;490;p58"/>
          <p:cNvSpPr txBox="1">
            <a:spLocks noGrp="1"/>
          </p:cNvSpPr>
          <p:nvPr>
            <p:ph type="body" idx="1"/>
          </p:nvPr>
        </p:nvSpPr>
        <p:spPr>
          <a:xfrm>
            <a:off x="311700" y="10139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with probability epsilon!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700" y="310700"/>
            <a:ext cx="55937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1407350"/>
            <a:ext cx="7787399" cy="3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8"/>
          <p:cNvSpPr/>
          <p:nvPr/>
        </p:nvSpPr>
        <p:spPr>
          <a:xfrm>
            <a:off x="114900" y="3677550"/>
            <a:ext cx="8914200" cy="13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Algorithm</a:t>
            </a:r>
            <a:endParaRPr/>
          </a:p>
        </p:txBody>
      </p:sp>
      <p:sp>
        <p:nvSpPr>
          <p:cNvPr id="500" name="Google Shape;500;p59"/>
          <p:cNvSpPr txBox="1">
            <a:spLocks noGrp="1"/>
          </p:cNvSpPr>
          <p:nvPr>
            <p:ph type="body" idx="1"/>
          </p:nvPr>
        </p:nvSpPr>
        <p:spPr>
          <a:xfrm>
            <a:off x="311700" y="10139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with probability epsilon!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700" y="310700"/>
            <a:ext cx="55937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1407350"/>
            <a:ext cx="7787399" cy="3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/>
          <p:nvPr/>
        </p:nvSpPr>
        <p:spPr>
          <a:xfrm>
            <a:off x="114900" y="4207150"/>
            <a:ext cx="89142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Algorithm</a:t>
            </a:r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body" idx="1"/>
          </p:nvPr>
        </p:nvSpPr>
        <p:spPr>
          <a:xfrm>
            <a:off x="311700" y="10139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with probability epsilon!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700" y="310700"/>
            <a:ext cx="55937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1407350"/>
            <a:ext cx="7787399" cy="3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Algorithm</a:t>
            </a:r>
            <a:endParaRPr/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311700" y="10139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with probability epsilon!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0" name="Google Shape;5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150" y="0"/>
            <a:ext cx="1093850" cy="1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700" y="310700"/>
            <a:ext cx="55937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1407350"/>
            <a:ext cx="7787399" cy="3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1"/>
          <p:cNvSpPr txBox="1">
            <a:spLocks noGrp="1"/>
          </p:cNvSpPr>
          <p:nvPr>
            <p:ph type="body" idx="1"/>
          </p:nvPr>
        </p:nvSpPr>
        <p:spPr>
          <a:xfrm>
            <a:off x="226825" y="4759175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Can we explore more “naturally”?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K Slot Machines {1,2,...,K} (aka “Bandits” with “Arms”).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each time step t=1,2,...,T: Pull an arm a</a:t>
            </a:r>
            <a:r>
              <a:rPr lang="en" sz="15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    {1,2,...,K} and observe random reward (each arm is independent, and has some reward distribution which doesn’t change over time).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 b="1" u="sng">
                <a:latin typeface="Comic Sans MS"/>
                <a:ea typeface="Comic Sans MS"/>
                <a:cs typeface="Comic Sans MS"/>
                <a:sym typeface="Comic Sans MS"/>
              </a:rPr>
              <a:t>Goal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: Maximize total (expected) reward after T time steps.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75" y="12901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Picture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body" idx="1"/>
          </p:nvPr>
        </p:nvSpPr>
        <p:spPr>
          <a:xfrm>
            <a:off x="1794200" y="3160400"/>
            <a:ext cx="1891200" cy="80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Definition of</a:t>
            </a:r>
            <a:endParaRPr sz="30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Expectation</a:t>
            </a:r>
            <a:endParaRPr sz="3000"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925" y="1011825"/>
            <a:ext cx="6000051" cy="40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2"/>
          <p:cNvSpPr txBox="1">
            <a:spLocks noGrp="1"/>
          </p:cNvSpPr>
          <p:nvPr>
            <p:ph type="body" idx="1"/>
          </p:nvPr>
        </p:nvSpPr>
        <p:spPr>
          <a:xfrm>
            <a:off x="495375" y="3200150"/>
            <a:ext cx="85206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Explore like a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new-born kitten!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8" name="Google Shape;538;p63"/>
          <p:cNvSpPr/>
          <p:nvPr/>
        </p:nvSpPr>
        <p:spPr>
          <a:xfrm>
            <a:off x="105250" y="2813250"/>
            <a:ext cx="8914200" cy="219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45" name="Google Shape;545;p64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/>
          <p:nvPr/>
        </p:nvSpPr>
        <p:spPr>
          <a:xfrm>
            <a:off x="105250" y="2813250"/>
            <a:ext cx="8914200" cy="219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55" name="Google Shape;555;p65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6" name="Google Shape;5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5"/>
          <p:cNvSpPr/>
          <p:nvPr/>
        </p:nvSpPr>
        <p:spPr>
          <a:xfrm>
            <a:off x="105250" y="3863975"/>
            <a:ext cx="8914200" cy="11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8" name="Google Shape;5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65" name="Google Shape;565;p66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6" name="Google Shape;5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6"/>
          <p:cNvSpPr/>
          <p:nvPr/>
        </p:nvSpPr>
        <p:spPr>
          <a:xfrm>
            <a:off x="105250" y="3863975"/>
            <a:ext cx="8914200" cy="11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8" name="Google Shape;568;p66"/>
          <p:cNvCxnSpPr>
            <a:stCxn id="569" idx="0"/>
          </p:cNvCxnSpPr>
          <p:nvPr/>
        </p:nvCxnSpPr>
        <p:spPr>
          <a:xfrm rot="10800000" flipH="1">
            <a:off x="3114125" y="3626575"/>
            <a:ext cx="9447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9" name="Google Shape;569;p66"/>
          <p:cNvSpPr txBox="1">
            <a:spLocks noGrp="1"/>
          </p:cNvSpPr>
          <p:nvPr>
            <p:ph type="body" idx="1"/>
          </p:nvPr>
        </p:nvSpPr>
        <p:spPr>
          <a:xfrm>
            <a:off x="1982825" y="4353175"/>
            <a:ext cx="2262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Point estimate/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Max-likelihood estimate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0" name="Google Shape;5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77" name="Google Shape;577;p67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8" name="Google Shape;5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7"/>
          <p:cNvSpPr/>
          <p:nvPr/>
        </p:nvSpPr>
        <p:spPr>
          <a:xfrm>
            <a:off x="105250" y="3863975"/>
            <a:ext cx="8914200" cy="11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0" name="Google Shape;580;p67"/>
          <p:cNvCxnSpPr>
            <a:stCxn id="581" idx="0"/>
          </p:cNvCxnSpPr>
          <p:nvPr/>
        </p:nvCxnSpPr>
        <p:spPr>
          <a:xfrm rot="10800000" flipH="1">
            <a:off x="3114125" y="3626575"/>
            <a:ext cx="9447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7"/>
          <p:cNvSpPr txBox="1">
            <a:spLocks noGrp="1"/>
          </p:cNvSpPr>
          <p:nvPr>
            <p:ph type="body" idx="1"/>
          </p:nvPr>
        </p:nvSpPr>
        <p:spPr>
          <a:xfrm>
            <a:off x="1982825" y="4353175"/>
            <a:ext cx="2262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Point estimate/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Max-likelihood estimate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82" name="Google Shape;582;p67"/>
          <p:cNvCxnSpPr/>
          <p:nvPr/>
        </p:nvCxnSpPr>
        <p:spPr>
          <a:xfrm rot="10800000">
            <a:off x="4779175" y="3635100"/>
            <a:ext cx="11100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67"/>
          <p:cNvSpPr txBox="1">
            <a:spLocks noGrp="1"/>
          </p:cNvSpPr>
          <p:nvPr>
            <p:ph type="body" idx="1"/>
          </p:nvPr>
        </p:nvSpPr>
        <p:spPr>
          <a:xfrm>
            <a:off x="4838300" y="4245300"/>
            <a:ext cx="2262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Takes the upper part of of the confidence interval.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84" name="Google Shape;5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591" name="Google Shape;591;p68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92" name="Google Shape;5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8"/>
          <p:cNvSpPr/>
          <p:nvPr/>
        </p:nvSpPr>
        <p:spPr>
          <a:xfrm>
            <a:off x="114900" y="4156025"/>
            <a:ext cx="89142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601" name="Google Shape;601;p69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 of b)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2" name="Google Shape;6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Confidence Bound (UCB) Algorithm</a:t>
            </a:r>
            <a:endParaRPr/>
          </a:p>
        </p:txBody>
      </p:sp>
      <p:sp>
        <p:nvSpPr>
          <p:cNvPr id="610" name="Google Shape;610;p70"/>
          <p:cNvSpPr txBox="1">
            <a:spLocks noGrp="1"/>
          </p:cNvSpPr>
          <p:nvPr>
            <p:ph type="body" idx="1"/>
          </p:nvPr>
        </p:nvSpPr>
        <p:spPr>
          <a:xfrm>
            <a:off x="311700" y="100065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This algorithm constructs confidence intervals for the estimates of each arm, and chooses the arm with the highest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 confidence bound (if the confidence interval is [a,b], we compare only the values of b).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1" name="Google Shape;6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8" y="1599475"/>
            <a:ext cx="8933525" cy="2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 txBox="1">
            <a:spLocks noGrp="1"/>
          </p:cNvSpPr>
          <p:nvPr>
            <p:ph type="body" idx="1"/>
          </p:nvPr>
        </p:nvSpPr>
        <p:spPr>
          <a:xfrm>
            <a:off x="311700" y="454197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Exploration is “baked in”: the frequently pulled arms will have narrow confidence intervals (and hence a lower </a:t>
            </a:r>
            <a:r>
              <a:rPr lang="en" sz="1200" b="1">
                <a:latin typeface="Comic Sans MS"/>
                <a:ea typeface="Comic Sans MS"/>
                <a:cs typeface="Comic Sans MS"/>
                <a:sym typeface="Comic Sans MS"/>
              </a:rPr>
              <a:t>upper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 bound), and the less-frequently pulled arms will have wide intervals (and hence a </a:t>
            </a:r>
            <a:r>
              <a:rPr lang="en" sz="1200" b="1">
                <a:latin typeface="Comic Sans MS"/>
                <a:ea typeface="Comic Sans MS"/>
                <a:cs typeface="Comic Sans MS"/>
                <a:sym typeface="Comic Sans MS"/>
              </a:rPr>
              <a:t>higher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 upper bound).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3" name="Google Shape;61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200" y="0"/>
            <a:ext cx="792800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900" y="2485813"/>
            <a:ext cx="457451" cy="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UCB: Confidence Intervals over Time</a:t>
            </a:r>
            <a:endParaRPr/>
          </a:p>
        </p:txBody>
      </p:sp>
      <p:pic>
        <p:nvPicPr>
          <p:cNvPr id="620" name="Google Shape;6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5" y="952450"/>
            <a:ext cx="3558950" cy="20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131225" y="4565275"/>
            <a:ext cx="90129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 b="1" u="sng"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: At each time step, decide which arm to pull based on past history of rewards.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K Slot Machines {1,2,...,K} (aka “Bandits” with “Arms”).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At each time step t=1,2,...,T: Pull an arm a</a:t>
            </a:r>
            <a:r>
              <a:rPr lang="en" sz="1500" baseline="-250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    {1,2,...,K} and observe random reward (each arm is independent, and has some reward distribution which doesn’t change over time).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 b="1" u="sng">
                <a:latin typeface="Comic Sans MS"/>
                <a:ea typeface="Comic Sans MS"/>
                <a:cs typeface="Comic Sans MS"/>
                <a:sym typeface="Comic Sans MS"/>
              </a:rPr>
              <a:t>Goal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: Maximize total (expected) reward after T time steps.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75" y="1290150"/>
            <a:ext cx="220836" cy="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UCB: Confidence Intervals over Time</a:t>
            </a:r>
            <a:endParaRPr/>
          </a:p>
        </p:txBody>
      </p:sp>
      <p:pic>
        <p:nvPicPr>
          <p:cNvPr id="626" name="Google Shape;6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5" y="952450"/>
            <a:ext cx="3558950" cy="2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2"/>
          <p:cNvSpPr txBox="1">
            <a:spLocks noGrp="1"/>
          </p:cNvSpPr>
          <p:nvPr>
            <p:ph type="body" idx="1"/>
          </p:nvPr>
        </p:nvSpPr>
        <p:spPr>
          <a:xfrm>
            <a:off x="406725" y="3202925"/>
            <a:ext cx="20253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Red Dots: True Means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8" name="Google Shape;628;p72"/>
          <p:cNvCxnSpPr>
            <a:stCxn id="627" idx="0"/>
          </p:cNvCxnSpPr>
          <p:nvPr/>
        </p:nvCxnSpPr>
        <p:spPr>
          <a:xfrm rot="10800000">
            <a:off x="1152375" y="2279525"/>
            <a:ext cx="267000" cy="9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72"/>
          <p:cNvCxnSpPr>
            <a:stCxn id="627" idx="0"/>
          </p:cNvCxnSpPr>
          <p:nvPr/>
        </p:nvCxnSpPr>
        <p:spPr>
          <a:xfrm rot="10800000" flipH="1">
            <a:off x="1419375" y="1906625"/>
            <a:ext cx="427800" cy="12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72"/>
          <p:cNvCxnSpPr>
            <a:stCxn id="627" idx="0"/>
          </p:cNvCxnSpPr>
          <p:nvPr/>
        </p:nvCxnSpPr>
        <p:spPr>
          <a:xfrm rot="10800000" flipH="1">
            <a:off x="1419375" y="1711625"/>
            <a:ext cx="1122600" cy="14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72"/>
          <p:cNvCxnSpPr>
            <a:stCxn id="627" idx="0"/>
          </p:cNvCxnSpPr>
          <p:nvPr/>
        </p:nvCxnSpPr>
        <p:spPr>
          <a:xfrm rot="10800000" flipH="1">
            <a:off x="1419375" y="1618325"/>
            <a:ext cx="1817400" cy="15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72"/>
          <p:cNvCxnSpPr>
            <a:stCxn id="627" idx="0"/>
          </p:cNvCxnSpPr>
          <p:nvPr/>
        </p:nvCxnSpPr>
        <p:spPr>
          <a:xfrm rot="10800000" flipH="1">
            <a:off x="1419375" y="1516625"/>
            <a:ext cx="2520900" cy="16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75" y="936928"/>
            <a:ext cx="3558950" cy="206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UCB: Confidence Intervals over Time</a:t>
            </a:r>
            <a:endParaRPr/>
          </a:p>
        </p:txBody>
      </p:sp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75" y="952450"/>
            <a:ext cx="3558950" cy="20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75" y="936928"/>
            <a:ext cx="3558950" cy="206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UCB: Confidence Intervals over Time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75" y="952450"/>
            <a:ext cx="3558950" cy="20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00" y="2979481"/>
            <a:ext cx="3758225" cy="21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786" y="2981850"/>
            <a:ext cx="3758213" cy="2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175" y="936928"/>
            <a:ext cx="3558950" cy="206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UCB: Confidence Intervals over Time</a:t>
            </a:r>
            <a:endParaRPr/>
          </a:p>
        </p:txBody>
      </p:sp>
      <p:pic>
        <p:nvPicPr>
          <p:cNvPr id="655" name="Google Shape;65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75" y="952450"/>
            <a:ext cx="3558950" cy="20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00" y="2979481"/>
            <a:ext cx="3758225" cy="21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662" name="Google Shape;6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3" name="Google Shape;663;p76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4" name="Google Shape;6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76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67" name="Google Shape;66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673" name="Google Shape;6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4" name="Google Shape;674;p77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75" name="Google Shape;67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7" name="Google Shape;677;p77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78" name="Google Shape;678;p77"/>
          <p:cNvCxnSpPr/>
          <p:nvPr/>
        </p:nvCxnSpPr>
        <p:spPr>
          <a:xfrm>
            <a:off x="1398150" y="2974250"/>
            <a:ext cx="915000" cy="17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p77"/>
          <p:cNvSpPr txBox="1">
            <a:spLocks noGrp="1"/>
          </p:cNvSpPr>
          <p:nvPr>
            <p:ph type="body" idx="1"/>
          </p:nvPr>
        </p:nvSpPr>
        <p:spPr>
          <a:xfrm>
            <a:off x="686725" y="4712125"/>
            <a:ext cx="8520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don’t actually know these...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80" name="Google Shape;68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686" name="Google Shape;6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8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p78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1" name="Google Shape;691;p78"/>
          <p:cNvSpPr/>
          <p:nvPr/>
        </p:nvSpPr>
        <p:spPr>
          <a:xfrm>
            <a:off x="2830200" y="491475"/>
            <a:ext cx="2931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78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1, we pull arm 1, and observe either a 1 (with probability 0.5) or a 0 (with probability 1-0.5).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happen to observe a 0.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3" name="Google Shape;693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699" name="Google Shape;6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0" name="Google Shape;700;p79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01" name="Google Shape;70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3" name="Google Shape;703;p79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4" name="Google Shape;704;p79"/>
          <p:cNvSpPr/>
          <p:nvPr/>
        </p:nvSpPr>
        <p:spPr>
          <a:xfrm>
            <a:off x="2838700" y="694825"/>
            <a:ext cx="12711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Google Shape;70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11" name="Google Shape;7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2" name="Google Shape;712;p80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3" name="Google Shape;7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5" name="Google Shape;715;p80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6" name="Google Shape;716;p80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2, we pull arm 2, and observe either a 1 (with probability 0.2) or a 0 (with probability 1-0.2).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happen to observe a 0.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7" name="Google Shape;717;p80"/>
          <p:cNvSpPr/>
          <p:nvPr/>
        </p:nvSpPr>
        <p:spPr>
          <a:xfrm>
            <a:off x="2830200" y="491475"/>
            <a:ext cx="2931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24" name="Google Shape;7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5" name="Google Shape;725;p81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26" name="Google Shape;72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8" name="Google Shape;728;p81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9" name="Google Shape;729;p81"/>
          <p:cNvSpPr/>
          <p:nvPr/>
        </p:nvSpPr>
        <p:spPr>
          <a:xfrm>
            <a:off x="2838700" y="694825"/>
            <a:ext cx="12711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A1F494-163E-5667-2DDE-A19E8EC2CA5F}"/>
              </a:ext>
            </a:extLst>
          </p:cNvPr>
          <p:cNvSpPr txBox="1"/>
          <p:nvPr/>
        </p:nvSpPr>
        <p:spPr>
          <a:xfrm>
            <a:off x="2063469" y="4448675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FF0000"/>
                </a:solidFill>
              </a:rPr>
              <a:t>Pi is the average Reward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175" y="4036375"/>
            <a:ext cx="7131351" cy="4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Below has the reward distribution of each of the K=3 arms.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What’s your strategy to maximize your total (expected)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36" name="Google Shape;7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7" name="Google Shape;737;p82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38" name="Google Shape;73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1" name="Google Shape;741;p82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3, we pull arm 3, and observe either a 1 (with probability 0.9) or a 0 (with probability 1-0.9).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happen to observe a 1.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2" name="Google Shape;742;p82"/>
          <p:cNvSpPr/>
          <p:nvPr/>
        </p:nvSpPr>
        <p:spPr>
          <a:xfrm>
            <a:off x="2830200" y="491475"/>
            <a:ext cx="2931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3" name="Google Shape;74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49" name="Google Shape;7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0" name="Google Shape;750;p83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51" name="Google Shape;7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3" name="Google Shape;753;p83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54" name="Google Shape;754;p83"/>
          <p:cNvSpPr/>
          <p:nvPr/>
        </p:nvSpPr>
        <p:spPr>
          <a:xfrm>
            <a:off x="2838700" y="694825"/>
            <a:ext cx="12711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61" name="Google Shape;7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2" name="Google Shape;762;p84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63" name="Google Shape;76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5" name="Google Shape;765;p84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6" name="Google Shape;766;p84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4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8" name="Google Shape;76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74" name="Google Shape;7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5" name="Google Shape;775;p85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76" name="Google Shape;7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8" name="Google Shape;778;p85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9" name="Google Shape;779;p85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85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81" name="Google Shape;781;p85"/>
          <p:cNvCxnSpPr/>
          <p:nvPr/>
        </p:nvCxnSpPr>
        <p:spPr>
          <a:xfrm>
            <a:off x="5304500" y="3313200"/>
            <a:ext cx="1796400" cy="8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82" name="Google Shape;78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5775" y="3927525"/>
            <a:ext cx="17716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789" name="Google Shape;7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0" name="Google Shape;790;p86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91" name="Google Shape;7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86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4" name="Google Shape;794;p86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6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96" name="Google Shape;796;p86"/>
          <p:cNvCxnSpPr/>
          <p:nvPr/>
        </p:nvCxnSpPr>
        <p:spPr>
          <a:xfrm>
            <a:off x="5304500" y="3618250"/>
            <a:ext cx="1796400" cy="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97" name="Google Shape;79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5775" y="3927525"/>
            <a:ext cx="17716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5" name="Google Shape;805;p87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06" name="Google Shape;80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8" name="Google Shape;808;p87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9" name="Google Shape;809;p87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7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11" name="Google Shape;811;p87"/>
          <p:cNvCxnSpPr/>
          <p:nvPr/>
        </p:nvCxnSpPr>
        <p:spPr>
          <a:xfrm>
            <a:off x="5312975" y="4008025"/>
            <a:ext cx="1788000" cy="1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2" name="Google Shape;81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5775" y="3927525"/>
            <a:ext cx="17716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334" y="4223850"/>
            <a:ext cx="186766" cy="2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2800" y="4244488"/>
            <a:ext cx="494625" cy="2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21" name="Google Shape;8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2" name="Google Shape;822;p88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23" name="Google Shape;82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5" name="Google Shape;825;p88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6" name="Google Shape;826;p88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8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arm 3 has the highest UCB so we pull it.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8" name="Google Shape;82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34" name="Google Shape;8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5" name="Google Shape;835;p89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1.665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2.665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36" name="Google Shape;83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8" name="Google Shape;838;p89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9" name="Google Shape;839;p89"/>
          <p:cNvSpPr/>
          <p:nvPr/>
        </p:nvSpPr>
        <p:spPr>
          <a:xfrm>
            <a:off x="2836675" y="1754050"/>
            <a:ext cx="2264400" cy="22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9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arm 3 has the highest UCB so we pull it. We observe a reward of 0.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1" name="Google Shape;84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47" name="Google Shape;8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8" name="Google Shape;848;p90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49" name="Google Shape;84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90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Google Shape;852;p90"/>
          <p:cNvSpPr/>
          <p:nvPr/>
        </p:nvSpPr>
        <p:spPr>
          <a:xfrm>
            <a:off x="2845150" y="1977950"/>
            <a:ext cx="3950700" cy="22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90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4, arm 3 has the highest UCB so we pull it. We observe a reward of 0.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Then we update our estimate for p</a:t>
            </a:r>
            <a:r>
              <a:rPr lang="en" sz="1300" baseline="-25000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4" name="Google Shape;85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60" name="Google Shape;8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1" name="Google Shape;861;p91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62" name="Google Shape;8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4" name="Google Shape;864;p91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5" name="Google Shape;865;p91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175" y="4036375"/>
            <a:ext cx="7131351" cy="4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Below has the reward distribution of each of the K=3 arms.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What’s your strategy to maximize your total (expected) reward?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65550" y="4520875"/>
            <a:ext cx="8520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omic Sans MS"/>
                <a:ea typeface="Comic Sans MS"/>
                <a:cs typeface="Comic Sans MS"/>
                <a:sym typeface="Comic Sans MS"/>
              </a:rPr>
              <a:t>Pull arm 2 every time since it has the highest expected reward! </a:t>
            </a:r>
            <a:endParaRPr sz="2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5" name="Google Shape;125;p20"/>
          <p:cNvCxnSpPr>
            <a:endCxn id="122" idx="2"/>
          </p:cNvCxnSpPr>
          <p:nvPr/>
        </p:nvCxnSpPr>
        <p:spPr>
          <a:xfrm rot="10800000" flipH="1">
            <a:off x="1588050" y="4445050"/>
            <a:ext cx="3037800" cy="1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73" name="Google Shape;87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4" name="Google Shape;874;p92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75" name="Google Shape;87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7" name="Google Shape;877;p92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8" name="Google Shape;878;p92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9" name="Google Shape;879;p92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0" name="Google Shape;880;p92"/>
          <p:cNvCxnSpPr/>
          <p:nvPr/>
        </p:nvCxnSpPr>
        <p:spPr>
          <a:xfrm>
            <a:off x="5304500" y="3313200"/>
            <a:ext cx="1796400" cy="8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1" name="Google Shape;88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675" y="4037775"/>
            <a:ext cx="1608800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888" name="Google Shape;8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9" name="Google Shape;889;p93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90" name="Google Shape;8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2" name="Google Shape;892;p93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3" name="Google Shape;893;p93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4" name="Google Shape;894;p93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5" name="Google Shape;895;p93"/>
          <p:cNvCxnSpPr/>
          <p:nvPr/>
        </p:nvCxnSpPr>
        <p:spPr>
          <a:xfrm>
            <a:off x="5262125" y="3626725"/>
            <a:ext cx="1838700" cy="5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96" name="Google Shape;89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675" y="4037775"/>
            <a:ext cx="1608800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903" name="Google Shape;90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4" name="Google Shape;904;p94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1.769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05" name="Google Shape;9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7" name="Google Shape;907;p94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8" name="Google Shape;908;p94"/>
          <p:cNvSpPr txBox="1">
            <a:spLocks noGrp="1"/>
          </p:cNvSpPr>
          <p:nvPr>
            <p:ph type="body" idx="1"/>
          </p:nvPr>
        </p:nvSpPr>
        <p:spPr>
          <a:xfrm>
            <a:off x="194875" y="4457900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we must compute all our upper confidence bounds, and choose the best one.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9" name="Google Shape;909;p94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0" name="Google Shape;910;p94"/>
          <p:cNvCxnSpPr/>
          <p:nvPr/>
        </p:nvCxnSpPr>
        <p:spPr>
          <a:xfrm>
            <a:off x="5245175" y="3991075"/>
            <a:ext cx="18558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11" name="Google Shape;911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966" y="4050400"/>
            <a:ext cx="1573509" cy="6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9" name="Google Shape;919;p95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1.769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2" name="Google Shape;922;p95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3" name="Google Shape;923;p95"/>
          <p:cNvSpPr txBox="1">
            <a:spLocks noGrp="1"/>
          </p:cNvSpPr>
          <p:nvPr>
            <p:ph type="body" idx="1"/>
          </p:nvPr>
        </p:nvSpPr>
        <p:spPr>
          <a:xfrm>
            <a:off x="194875" y="436382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arms 1 and 2 have the highest UCB so we pull one of them (let’s break ties by choosing the smaller index arm). So we pull arm 1.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4" name="Google Shape;924;p95"/>
          <p:cNvSpPr/>
          <p:nvPr/>
        </p:nvSpPr>
        <p:spPr>
          <a:xfrm>
            <a:off x="2838700" y="1135450"/>
            <a:ext cx="3381000" cy="47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5" name="Google Shape;925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931" name="Google Shape;93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2" name="Google Shape;932;p96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1.769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33" name="Google Shape;93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5" name="Google Shape;935;p96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6" name="Google Shape;936;p96"/>
          <p:cNvSpPr txBox="1">
            <a:spLocks noGrp="1"/>
          </p:cNvSpPr>
          <p:nvPr>
            <p:ph type="body" idx="1"/>
          </p:nvPr>
        </p:nvSpPr>
        <p:spPr>
          <a:xfrm>
            <a:off x="194875" y="436382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arms 1 and 2 have the highest UCB so we pull one of them (let’s break ties by choosing the smaller index arm). So we pull arm 1.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observe a reward of 0.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7" name="Google Shape;937;p96"/>
          <p:cNvSpPr/>
          <p:nvPr/>
        </p:nvSpPr>
        <p:spPr>
          <a:xfrm>
            <a:off x="2836675" y="1754050"/>
            <a:ext cx="2264400" cy="22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8" name="Google Shape;93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944" name="Google Shape;94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5" name="Google Shape;945;p97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46" name="Google Shape;94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8" name="Google Shape;948;p97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9" name="Google Shape;949;p97"/>
          <p:cNvSpPr txBox="1">
            <a:spLocks noGrp="1"/>
          </p:cNvSpPr>
          <p:nvPr>
            <p:ph type="body" idx="1"/>
          </p:nvPr>
        </p:nvSpPr>
        <p:spPr>
          <a:xfrm>
            <a:off x="194875" y="436382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At time 5, arms 1 and 2 have the highest UCB so we pull one of them (let’s break ties by choosing the smaller index arm). So we pull arm 1. 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We observe a reward of 0. Then we update our estimate for p</a:t>
            </a:r>
            <a:r>
              <a:rPr lang="en" sz="1300" baseline="-250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0" name="Google Shape;950;p97"/>
          <p:cNvSpPr/>
          <p:nvPr/>
        </p:nvSpPr>
        <p:spPr>
          <a:xfrm>
            <a:off x="2845150" y="1977950"/>
            <a:ext cx="3950700" cy="22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1" name="Google Shape;951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UCB Example</a:t>
            </a:r>
            <a:endParaRPr/>
          </a:p>
        </p:txBody>
      </p:sp>
      <p:pic>
        <p:nvPicPr>
          <p:cNvPr id="957" name="Google Shape;9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4" y="55775"/>
            <a:ext cx="6725450" cy="2215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8" name="Google Shape;958;p98"/>
          <p:cNvGraphicFramePr/>
          <p:nvPr/>
        </p:nvGraphicFramePr>
        <p:xfrm>
          <a:off x="194875" y="2440900"/>
          <a:ext cx="5395225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58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Times Pulled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Reward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                  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UCB</a:t>
                      </a:r>
                      <a:r>
                        <a:rPr lang="en"/>
                        <a:t> (                   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0/1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59" name="Google Shape;95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925" y="2492700"/>
            <a:ext cx="3738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26" y="2453763"/>
            <a:ext cx="872796" cy="55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1" name="Google Shape;961;p98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2" name="Google Shape;962;p98"/>
          <p:cNvSpPr txBox="1">
            <a:spLocks noGrp="1"/>
          </p:cNvSpPr>
          <p:nvPr>
            <p:ph type="body" idx="1"/>
          </p:nvPr>
        </p:nvSpPr>
        <p:spPr>
          <a:xfrm>
            <a:off x="194875" y="4363825"/>
            <a:ext cx="85206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And so on!!! Notice how we started exploring since the confidence bound grows with t for even the unexplored arms!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3" name="Google Shape;963;p98"/>
          <p:cNvSpPr/>
          <p:nvPr/>
        </p:nvSpPr>
        <p:spPr>
          <a:xfrm>
            <a:off x="2845150" y="1977950"/>
            <a:ext cx="3950700" cy="22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4" name="Google Shape;96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600" y="1033650"/>
            <a:ext cx="792800" cy="1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970" name="Google Shape;970;p9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1" name="Google Shape;971;p99"/>
          <p:cNvSpPr/>
          <p:nvPr/>
        </p:nvSpPr>
        <p:spPr>
          <a:xfrm>
            <a:off x="114900" y="2745450"/>
            <a:ext cx="8914200" cy="22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2" name="Google Shape;9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978" name="Google Shape;978;p10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79" name="Google Shape;97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0"/>
          <p:cNvSpPr/>
          <p:nvPr/>
        </p:nvSpPr>
        <p:spPr>
          <a:xfrm>
            <a:off x="114900" y="2745450"/>
            <a:ext cx="8914200" cy="22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987" name="Google Shape;987;p10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88" name="Google Shape;98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1"/>
          <p:cNvSpPr/>
          <p:nvPr/>
        </p:nvSpPr>
        <p:spPr>
          <a:xfrm>
            <a:off x="114900" y="3321675"/>
            <a:ext cx="8914200" cy="163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0" name="Google Shape;99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Multi-Armed Bandit (MAB) Problem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25" y="2040350"/>
            <a:ext cx="1862950" cy="21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75" y="2008250"/>
            <a:ext cx="1862950" cy="2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Well actually, we don’t know the reward distributions :(.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996" name="Google Shape;996;p10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7" name="Google Shape;99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02"/>
          <p:cNvSpPr/>
          <p:nvPr/>
        </p:nvSpPr>
        <p:spPr>
          <a:xfrm>
            <a:off x="114900" y="3592825"/>
            <a:ext cx="8914200" cy="1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9" name="Google Shape;99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1005" name="Google Shape;1005;p10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6" name="Google Shape;10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3"/>
          <p:cNvSpPr/>
          <p:nvPr/>
        </p:nvSpPr>
        <p:spPr>
          <a:xfrm>
            <a:off x="114900" y="3855500"/>
            <a:ext cx="8914200" cy="11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8" name="Google Shape;100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1014" name="Google Shape;1014;p10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15" name="Google Shape;10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Sampling Algorithm</a:t>
            </a:r>
            <a:endParaRPr/>
          </a:p>
        </p:txBody>
      </p:sp>
      <p:sp>
        <p:nvSpPr>
          <p:cNvPr id="1022" name="Google Shape;1022;p10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Use MAP: Assume a Beta(1,1) (Uniform) prior on each unknown probability of reward.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3" name="Google Shape;102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8" y="2127250"/>
            <a:ext cx="8912524" cy="2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5"/>
          <p:cNvSpPr txBox="1">
            <a:spLocks noGrp="1"/>
          </p:cNvSpPr>
          <p:nvPr>
            <p:ph type="body" idx="1"/>
          </p:nvPr>
        </p:nvSpPr>
        <p:spPr>
          <a:xfrm>
            <a:off x="150675" y="4487100"/>
            <a:ext cx="85206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The exploration comes in since we </a:t>
            </a:r>
            <a:r>
              <a:rPr lang="en" sz="1500" b="1" u="sng">
                <a:latin typeface="Comic Sans MS"/>
                <a:ea typeface="Comic Sans MS"/>
                <a:cs typeface="Comic Sans MS"/>
                <a:sym typeface="Comic Sans MS"/>
              </a:rPr>
              <a:t>sample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 from each Beta distribution, rather than just choosing the one with largest expectation or mode (greedy).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5" name="Google Shape;102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025" y="0"/>
            <a:ext cx="1798975" cy="1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2" name="Google Shape;1032;p106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33" name="Google Shape;1033;p106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4" name="Google Shape;103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043" name="Google Shape;10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4" name="Google Shape;1044;p107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5" name="Google Shape;1045;p107"/>
          <p:cNvSpPr/>
          <p:nvPr/>
        </p:nvSpPr>
        <p:spPr>
          <a:xfrm>
            <a:off x="2290650" y="406775"/>
            <a:ext cx="37341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46" name="Google Shape;1046;p107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47" name="Google Shape;104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056" name="Google Shape;10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7" name="Google Shape;1057;p108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8" name="Google Shape;1058;p108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9" name="Google Shape;1059;p108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60" name="Google Shape;106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628" y="3835283"/>
            <a:ext cx="1583025" cy="1288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4" name="Google Shape;1064;p108"/>
          <p:cNvCxnSpPr>
            <a:endCxn id="1063" idx="0"/>
          </p:cNvCxnSpPr>
          <p:nvPr/>
        </p:nvCxnSpPr>
        <p:spPr>
          <a:xfrm>
            <a:off x="4109640" y="3270683"/>
            <a:ext cx="1402500" cy="5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5" name="Google Shape;1065;p108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Beta(1,1)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6" name="Google Shape;1066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072" name="Google Shape;107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3" name="Google Shape;1073;p109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74" name="Google Shape;1074;p109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5" name="Google Shape;1075;p109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76" name="Google Shape;107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628" y="3835283"/>
            <a:ext cx="1583025" cy="1288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109"/>
          <p:cNvCxnSpPr>
            <a:endCxn id="1079" idx="0"/>
          </p:cNvCxnSpPr>
          <p:nvPr/>
        </p:nvCxnSpPr>
        <p:spPr>
          <a:xfrm>
            <a:off x="4075740" y="3626783"/>
            <a:ext cx="143640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1" name="Google Shape;1081;p109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Beta(1,1)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2" name="Google Shape;1082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088" name="Google Shape;108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9" name="Google Shape;1089;p110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0" name="Google Shape;1090;p110"/>
          <p:cNvSpPr/>
          <p:nvPr/>
        </p:nvSpPr>
        <p:spPr>
          <a:xfrm>
            <a:off x="2527900" y="821975"/>
            <a:ext cx="34629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1" name="Google Shape;1091;p110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92" name="Google Shape;109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628" y="3835283"/>
            <a:ext cx="1583025" cy="1288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10"/>
          <p:cNvCxnSpPr>
            <a:endCxn id="1095" idx="0"/>
          </p:cNvCxnSpPr>
          <p:nvPr/>
        </p:nvCxnSpPr>
        <p:spPr>
          <a:xfrm rot="10800000" flipH="1">
            <a:off x="4075740" y="3835283"/>
            <a:ext cx="1436400" cy="1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110"/>
          <p:cNvSpPr txBox="1">
            <a:spLocks noGrp="1"/>
          </p:cNvSpPr>
          <p:nvPr>
            <p:ph type="body" idx="1"/>
          </p:nvPr>
        </p:nvSpPr>
        <p:spPr>
          <a:xfrm>
            <a:off x="101130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Sample from Beta(1,1) density →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8" name="Google Shape;109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104" name="Google Shape;110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00" y="110525"/>
            <a:ext cx="7137599" cy="190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5" name="Google Shape;1105;p111"/>
          <p:cNvGraphicFramePr/>
          <p:nvPr/>
        </p:nvGraphicFramePr>
        <p:xfrm>
          <a:off x="6473125" y="2772325"/>
          <a:ext cx="2608100" cy="100578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 t )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Pulled ( a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Reward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 r</a:t>
                      </a:r>
                      <a:r>
                        <a:rPr lang="en" baseline="-25000"/>
                        <a:t>t</a:t>
                      </a:r>
                      <a:r>
                        <a:rPr lang="en"/>
                        <a:t> )</a:t>
                      </a:r>
                      <a:endParaRPr baseline="-25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6" name="Google Shape;1106;p111"/>
          <p:cNvSpPr/>
          <p:nvPr/>
        </p:nvSpPr>
        <p:spPr>
          <a:xfrm>
            <a:off x="2536375" y="1016875"/>
            <a:ext cx="2708700" cy="23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07" name="Google Shape;1107;p111"/>
          <p:cNvGraphicFramePr/>
          <p:nvPr/>
        </p:nvGraphicFramePr>
        <p:xfrm>
          <a:off x="194875" y="2440900"/>
          <a:ext cx="4107200" cy="1798200"/>
        </p:xfrm>
        <a:graphic>
          <a:graphicData uri="http://schemas.openxmlformats.org/drawingml/2006/table">
            <a:tbl>
              <a:tblPr>
                <a:noFill/>
                <a:tableStyleId>{51517CF9-6E92-46C4-B844-1C13B9D10F22}</a:tableStyleId>
              </a:tblPr>
              <a:tblGrid>
                <a:gridCol w="61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Arm ( i 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</a:t>
                      </a:r>
                      <a:r>
                        <a:rPr lang="en" baseline="-25000"/>
                        <a:t>i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08" name="Google Shape;110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275" y="2481193"/>
            <a:ext cx="457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50" y="2516018"/>
            <a:ext cx="457200" cy="42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325" y="2519305"/>
            <a:ext cx="59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11"/>
          <p:cNvSpPr txBox="1">
            <a:spLocks noGrp="1"/>
          </p:cNvSpPr>
          <p:nvPr>
            <p:ph type="body" idx="1"/>
          </p:nvPr>
        </p:nvSpPr>
        <p:spPr>
          <a:xfrm>
            <a:off x="155450" y="4363850"/>
            <a:ext cx="35607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Choose arm with highest sample!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12" name="Google Shape;1112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89" y="1747550"/>
            <a:ext cx="792487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5640</Words>
  <Application>Microsoft Office PowerPoint</Application>
  <PresentationFormat>On-screen Show (16:9)</PresentationFormat>
  <Paragraphs>1640</Paragraphs>
  <Slides>127</Slides>
  <Notes>127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Comic Sans MS</vt:lpstr>
      <vt:lpstr>Source Code Pro</vt:lpstr>
      <vt:lpstr>Arial</vt:lpstr>
      <vt:lpstr>Amatic SC</vt:lpstr>
      <vt:lpstr>Beach Day</vt:lpstr>
      <vt:lpstr>Probability 9.8 Multi-Armed bandits </vt:lpstr>
      <vt:lpstr>Agenda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Multi-Armed Bandit (MAB) Problem</vt:lpstr>
      <vt:lpstr>Bernoulli Bandits</vt:lpstr>
      <vt:lpstr>Bernoulli Bandits</vt:lpstr>
      <vt:lpstr>Bernoulli Bandits</vt:lpstr>
      <vt:lpstr>Regret</vt:lpstr>
      <vt:lpstr>Regret</vt:lpstr>
      <vt:lpstr>Regret</vt:lpstr>
      <vt:lpstr>Regret</vt:lpstr>
      <vt:lpstr>Regret</vt:lpstr>
      <vt:lpstr>Regret</vt:lpstr>
      <vt:lpstr>Regret</vt:lpstr>
      <vt:lpstr>Regret</vt:lpstr>
      <vt:lpstr>(Bernoulli) Bandit Framework</vt:lpstr>
      <vt:lpstr>(Bernoulli) Bandit Framework</vt:lpstr>
      <vt:lpstr>(Bernoulli) Bandit Framework</vt:lpstr>
      <vt:lpstr>(Bernoulli) Bandit Framework</vt:lpstr>
      <vt:lpstr>Motivation: Clinical Trials</vt:lpstr>
      <vt:lpstr>Motivation: Clinical Trials </vt:lpstr>
      <vt:lpstr>Motivation: Clinical Trials  </vt:lpstr>
      <vt:lpstr>Motivation: Clinical Trials </vt:lpstr>
      <vt:lpstr>Motivation: Recommending Movies </vt:lpstr>
      <vt:lpstr>Motivation: Recommending Movies </vt:lpstr>
      <vt:lpstr>Motivation: Real Life?? (Food) </vt:lpstr>
      <vt:lpstr>Motivation: Real Life?? (Food) </vt:lpstr>
      <vt:lpstr>Motivation: Real Life?? (Food) </vt:lpstr>
      <vt:lpstr>Motivation: Real Life?? (Activities) </vt:lpstr>
      <vt:lpstr>Any Ideas on what strategy we can use???</vt:lpstr>
      <vt:lpstr>Greedy (Naive) Algorithm</vt:lpstr>
      <vt:lpstr>Greedy (Naive) Algorithm</vt:lpstr>
      <vt:lpstr>Greedy (Naive) Algorithm</vt:lpstr>
      <vt:lpstr>Greedy (Naive) Algorithm</vt:lpstr>
      <vt:lpstr>Greedy (Naive) Algorithm</vt:lpstr>
      <vt:lpstr>Epsilon-Greedy Algorithm</vt:lpstr>
      <vt:lpstr>Epsilon-Greedy Algorithm</vt:lpstr>
      <vt:lpstr>Epsilon-Greedy Algorithm</vt:lpstr>
      <vt:lpstr>Epsilon-Greedy Algorithm</vt:lpstr>
      <vt:lpstr>Epsilon-Greedy Algorithm</vt:lpstr>
      <vt:lpstr>Random Picture</vt:lpstr>
      <vt:lpstr>Upper Confidence Bound (UCB) Algorithm</vt:lpstr>
      <vt:lpstr>Upper Confidence Bound (UCB) Algorithm</vt:lpstr>
      <vt:lpstr>Upper Confidence Bound (UCB) Algorithm</vt:lpstr>
      <vt:lpstr>Upper Confidence Bound (UCB) Algorithm</vt:lpstr>
      <vt:lpstr>Upper Confidence Bound (UCB) Algorithm</vt:lpstr>
      <vt:lpstr>Upper Confidence Bound (UCB) Algorithm</vt:lpstr>
      <vt:lpstr>Upper Confidence Bound (UCB) Algorithm</vt:lpstr>
      <vt:lpstr>Upper Confidence Bound (UCB) Algorithm</vt:lpstr>
      <vt:lpstr>UCB: Confidence Intervals over Time</vt:lpstr>
      <vt:lpstr>UCB: Confidence Intervals over Time</vt:lpstr>
      <vt:lpstr>UCB: Confidence Intervals over Time</vt:lpstr>
      <vt:lpstr>UCB: Confidence Intervals over Time</vt:lpstr>
      <vt:lpstr>UCB: Confidence Intervals over Time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UCB Example</vt:lpstr>
      <vt:lpstr>Thompson Sampling Algorithm</vt:lpstr>
      <vt:lpstr>Thompson Sampling Algorithm</vt:lpstr>
      <vt:lpstr>Thompson Sampling Algorithm</vt:lpstr>
      <vt:lpstr>Thompson Sampling Algorithm</vt:lpstr>
      <vt:lpstr>Thompson Sampling Algorithm</vt:lpstr>
      <vt:lpstr>Thompson Sampling Algorithm</vt:lpstr>
      <vt:lpstr>Thompson Sampling Algorithm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Thompson  Example</vt:lpstr>
      <vt:lpstr>UCB Vs Thompson Sampling: Avg Regret over Time</vt:lpstr>
      <vt:lpstr>UCB Vs Thompson Sampling: Proportion of Times Pulled </vt:lpstr>
      <vt:lpstr>Traditional A/B (Hypothesis) Testing</vt:lpstr>
      <vt:lpstr>Traditional A/B (Hypothesis) Testing</vt:lpstr>
      <vt:lpstr>Traditional A/B (Hypothesis) Testing</vt:lpstr>
      <vt:lpstr>Traditional A/B (Hypothesis) Testing</vt:lpstr>
      <vt:lpstr>Traditional A/B (Hypothesis) Testing</vt:lpstr>
      <vt:lpstr>Modern A/B (Hypothesis) Testing </vt:lpstr>
      <vt:lpstr>Modern A/B (Hypothesis) Testing </vt:lpstr>
      <vt:lpstr>Modern A/B (Hypothesis) Testing </vt:lpstr>
      <vt:lpstr>Modern A/B (Hypothesis) Testing</vt:lpstr>
      <vt:lpstr>Modern A/B (Hypothesis) Testing</vt:lpstr>
      <vt:lpstr>Modern A/B (Hypothesis) Testing</vt:lpstr>
      <vt:lpstr>END PIC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9.8 Multi-Armed bandits </dc:title>
  <cp:lastModifiedBy>SAFIAL ISLAM AYON</cp:lastModifiedBy>
  <cp:revision>1</cp:revision>
  <dcterms:modified xsi:type="dcterms:W3CDTF">2023-01-27T22:06:41Z</dcterms:modified>
</cp:coreProperties>
</file>